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286" r:id="rId3"/>
    <p:sldId id="287" r:id="rId4"/>
    <p:sldId id="270" r:id="rId5"/>
    <p:sldId id="271" r:id="rId6"/>
    <p:sldId id="288" r:id="rId7"/>
    <p:sldId id="262" r:id="rId8"/>
    <p:sldId id="281" r:id="rId9"/>
    <p:sldId id="266" r:id="rId10"/>
    <p:sldId id="263" r:id="rId11"/>
    <p:sldId id="264" r:id="rId12"/>
    <p:sldId id="265" r:id="rId13"/>
    <p:sldId id="260" r:id="rId14"/>
    <p:sldId id="259" r:id="rId15"/>
    <p:sldId id="261" r:id="rId16"/>
    <p:sldId id="284" r:id="rId17"/>
    <p:sldId id="285" r:id="rId18"/>
    <p:sldId id="272" r:id="rId19"/>
    <p:sldId id="267" r:id="rId20"/>
    <p:sldId id="268" r:id="rId21"/>
    <p:sldId id="269" r:id="rId22"/>
    <p:sldId id="274" r:id="rId23"/>
    <p:sldId id="290" r:id="rId24"/>
    <p:sldId id="282" r:id="rId25"/>
    <p:sldId id="273" r:id="rId26"/>
    <p:sldId id="283" r:id="rId27"/>
    <p:sldId id="275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43" autoAdjust="0"/>
  </p:normalViewPr>
  <p:slideViewPr>
    <p:cSldViewPr snapToGrid="0" snapToObjects="1">
      <p:cViewPr varScale="1">
        <p:scale>
          <a:sx n="86" d="100"/>
          <a:sy n="86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CC5759-C7A5-4191-877B-25A737818715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915D6C-812C-4A93-B883-AB6C751A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6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HEALTHY CHILDREN OUTLINE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Health screening and catch-up immunisation for refugee background families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Healthy Eating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Low vitamin 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Oral Health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Safe sleeping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Development 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Services for kids and families (MCHC, Playgroup, Kinder)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EF5EC3-A2DC-4728-8EA3-7567827D9D8D}" type="slidenum">
              <a:rPr lang="en-US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95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z="1400" b="1" dirty="0" smtClean="0"/>
              <a:t>Need to eat different types of foods – not all rice, or all milk</a:t>
            </a:r>
          </a:p>
          <a:p>
            <a:pPr eaLnBrk="1" hangingPunct="1">
              <a:spcBef>
                <a:spcPct val="0"/>
              </a:spcBef>
            </a:pPr>
            <a:endParaRPr lang="en-AU" sz="1400" dirty="0" smtClean="0"/>
          </a:p>
          <a:p>
            <a:pPr eaLnBrk="1" hangingPunct="1">
              <a:spcBef>
                <a:spcPct val="0"/>
              </a:spcBef>
            </a:pPr>
            <a:r>
              <a:rPr lang="en-AU" sz="1400" dirty="0" smtClean="0"/>
              <a:t>Protein </a:t>
            </a:r>
            <a:r>
              <a:rPr lang="en-AU" sz="1000" dirty="0" smtClean="0"/>
              <a:t>for building strong healthy bodies – meat, fish, soy, eggs</a:t>
            </a:r>
            <a:r>
              <a:rPr lang="en-AU" sz="1000" b="1" dirty="0" smtClean="0"/>
              <a:t> (some)</a:t>
            </a:r>
          </a:p>
          <a:p>
            <a:pPr eaLnBrk="1" hangingPunct="1">
              <a:spcBef>
                <a:spcPct val="0"/>
              </a:spcBef>
            </a:pPr>
            <a:r>
              <a:rPr lang="en-AU" sz="1400" dirty="0" smtClean="0"/>
              <a:t>Vegetables/Fruit</a:t>
            </a:r>
            <a:r>
              <a:rPr lang="en-AU" sz="1400" b="1" dirty="0" smtClean="0"/>
              <a:t> </a:t>
            </a:r>
            <a:r>
              <a:rPr lang="en-AU" sz="1000" dirty="0" smtClean="0"/>
              <a:t>for nutrients and fibre </a:t>
            </a:r>
            <a:r>
              <a:rPr lang="en-AU" sz="1000" b="1" dirty="0" smtClean="0"/>
              <a:t>(lots)</a:t>
            </a:r>
            <a:endParaRPr lang="en-AU" sz="1400" b="1" dirty="0" smtClean="0"/>
          </a:p>
          <a:p>
            <a:pPr eaLnBrk="1" hangingPunct="1">
              <a:spcBef>
                <a:spcPct val="0"/>
              </a:spcBef>
            </a:pPr>
            <a:r>
              <a:rPr lang="en-AU" sz="1400" dirty="0" smtClean="0"/>
              <a:t>Carbohydrates </a:t>
            </a:r>
            <a:r>
              <a:rPr lang="en-AU" sz="1000" dirty="0" smtClean="0"/>
              <a:t>for energy – lentils, rice, grains</a:t>
            </a:r>
            <a:r>
              <a:rPr lang="en-AU" sz="1000" b="1" dirty="0" smtClean="0"/>
              <a:t> (lots)</a:t>
            </a:r>
            <a:endParaRPr lang="en-AU" sz="1400" b="1" dirty="0" smtClean="0"/>
          </a:p>
          <a:p>
            <a:pPr eaLnBrk="1" hangingPunct="1">
              <a:spcBef>
                <a:spcPct val="0"/>
              </a:spcBef>
            </a:pPr>
            <a:r>
              <a:rPr lang="en-AU" sz="1400" dirty="0" smtClean="0"/>
              <a:t>Good fats </a:t>
            </a:r>
            <a:r>
              <a:rPr lang="en-AU" sz="1000" dirty="0" smtClean="0"/>
              <a:t>for building brain and nerve cells </a:t>
            </a:r>
            <a:r>
              <a:rPr lang="en-AU" sz="1000" b="1" dirty="0" smtClean="0"/>
              <a:t>(a little)</a:t>
            </a:r>
          </a:p>
          <a:p>
            <a:pPr eaLnBrk="1" hangingPunct="1">
              <a:spcBef>
                <a:spcPct val="0"/>
              </a:spcBef>
            </a:pP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1443561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z="1000" b="1" dirty="0" smtClean="0"/>
              <a:t>Important to set up healthy eating patterns from the beginning</a:t>
            </a:r>
          </a:p>
          <a:p>
            <a:pPr eaLnBrk="1" hangingPunct="1">
              <a:spcBef>
                <a:spcPct val="0"/>
              </a:spcBef>
            </a:pPr>
            <a:r>
              <a:rPr lang="en-AU" sz="1000" b="1" dirty="0" smtClean="0"/>
              <a:t>Picture 1-3:</a:t>
            </a:r>
          </a:p>
          <a:p>
            <a:pPr eaLnBrk="1" hangingPunct="1">
              <a:spcBef>
                <a:spcPct val="0"/>
              </a:spcBef>
            </a:pPr>
            <a:r>
              <a:rPr lang="en-AU" sz="1000" dirty="0" smtClean="0"/>
              <a:t>Buy enough food for school lunches and snacks</a:t>
            </a:r>
          </a:p>
          <a:p>
            <a:pPr eaLnBrk="1" hangingPunct="1">
              <a:spcBef>
                <a:spcPct val="0"/>
              </a:spcBef>
            </a:pPr>
            <a:r>
              <a:rPr lang="en-AU" sz="1000" dirty="0" smtClean="0"/>
              <a:t>Allow your child to help choose from healthy options for their lunch box from the main food groups</a:t>
            </a:r>
          </a:p>
          <a:p>
            <a:pPr eaLnBrk="1" hangingPunct="1">
              <a:spcBef>
                <a:spcPct val="0"/>
              </a:spcBef>
            </a:pPr>
            <a:endParaRPr lang="en-AU" sz="1000" dirty="0" smtClean="0"/>
          </a:p>
          <a:p>
            <a:pPr eaLnBrk="1" hangingPunct="1">
              <a:spcBef>
                <a:spcPct val="0"/>
              </a:spcBef>
            </a:pPr>
            <a:r>
              <a:rPr lang="en-AU" sz="1000" b="1" dirty="0" smtClean="0"/>
              <a:t>Picture 4-6:</a:t>
            </a:r>
          </a:p>
          <a:p>
            <a:pPr eaLnBrk="1" hangingPunct="1">
              <a:spcBef>
                <a:spcPct val="0"/>
              </a:spcBef>
            </a:pPr>
            <a:r>
              <a:rPr lang="en-AU" sz="1000" dirty="0" smtClean="0"/>
              <a:t>Different coloured foods have different nutrients so pack your child a ”rainbow” of fresh foods to obtain a diverse range of nutrients</a:t>
            </a:r>
          </a:p>
          <a:p>
            <a:pPr eaLnBrk="1" hangingPunct="1">
              <a:spcBef>
                <a:spcPct val="0"/>
              </a:spcBef>
            </a:pPr>
            <a:r>
              <a:rPr lang="en-AU" sz="1000" dirty="0" smtClean="0"/>
              <a:t>“Nude” packaging means no plastic/disposable wrapping! Use re-useable plastic containers/pockets/wraps to save money and the environment.</a:t>
            </a: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Tap water is the best drink for your child.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>
                <a:solidFill>
                  <a:srgbClr val="425563"/>
                </a:solidFill>
              </a:rPr>
              <a:t>Drink plenty of water.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endParaRPr lang="en-AU" sz="1000" dirty="0" smtClean="0"/>
          </a:p>
          <a:p>
            <a:pPr eaLnBrk="1" hangingPunct="1">
              <a:spcBef>
                <a:spcPct val="0"/>
              </a:spcBef>
            </a:pPr>
            <a:endParaRPr lang="en-AU" sz="1000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80729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b="1" dirty="0" smtClean="0"/>
              <a:t>Ideas for healthy eating!!! </a:t>
            </a:r>
            <a:r>
              <a:rPr lang="en-AU" dirty="0" smtClean="0"/>
              <a:t>(below is descriptions of food if needed)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Breakfast: Banana porridge- oats, milk, banana, sultanas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Eggs- soft boiled egg with toast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Smoothie- banana/berries/peach with milk and yoghurt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AU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Lunch: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Sandwiches- wholemeal/multigrain bread with meat/cheese/egg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Wrap “n” roll- flat bread with grated cheese and carrot with hummus or avocado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Last night’s home made pizza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AU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Dinner: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Chicken with </a:t>
            </a:r>
            <a:r>
              <a:rPr lang="en-AU" dirty="0" err="1" smtClean="0"/>
              <a:t>peas,broccoli</a:t>
            </a:r>
            <a:r>
              <a:rPr lang="en-AU" dirty="0" smtClean="0"/>
              <a:t>, and corn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Beans on Toast with vegetables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Chops with sweet potato mash and salad vegetables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AU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Finger foods: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Bite sized fruit pieces; diced vegetables and vegetable sticks for dipping into hummus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Leave skin on vegetables for extra goodness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272906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Vitamin D is important for healthy bones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Low vitamin D can cause rickets – bending legs because the bones are soft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Rickets is mostly caused by low vitamin D. It can get better with treatment (these pictures are the same child)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E40AA8-7534-4EA2-B597-15E9402948AB}" type="slidenum">
              <a:rPr lang="en-US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6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Risk groups for low vitamin D: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No or limited sun exposure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Naturally dark skin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Babies born to women with low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D7B00-2F01-4E75-946E-323ED5FCC785}" type="slidenum">
              <a:rPr lang="en-US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0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Prevention and management of low vitamin 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Active outside play (follow sun-smart if light skinned, very dark skin – OK without sunscreen)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Enough dairy – 2-3 serves a day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Kids with risk factors should see a doctor and get their levels checked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601A1-0EBF-4927-86F8-E5E87A2BD5E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8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Caries</a:t>
            </a:r>
            <a:r>
              <a:rPr lang="en-US" dirty="0" smtClean="0"/>
              <a:t> – ranging from mild to severe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Important problem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Important to prevent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1043E-200D-4627-8C0E-06AA7635843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3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Don’t put baby down to bed/sleep drinking a bottle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Avoid sugary drinks – fizzy, cordial, juice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F3735-CF86-4528-B44E-55100DBF395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Basics of oral health information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Picture 1: Wipe teeth with a wet cloth as soon as they emerge twice a day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Picture 2: Use a pea sized amount of low fluoride toothpaste and brush twice a day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Picture 3: Supervise brushing until 8 yrs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Picture 4: Support the chin and check the mouth regularly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Picture 5: Brush in a small circular motion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Picture 6: Rinse well with water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Picture 7: Avoid sugary drinks (tap water best) and high sugary foods and do not let your baby fall asleep drinking a bottle.  Eat lots of health foods.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1BCF3C-2651-4354-99DA-BBF2A56FAC3C}" type="slidenum">
              <a:rPr lang="en-US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80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Do’s and Don’ts</a:t>
            </a:r>
          </a:p>
          <a:p>
            <a:pPr eaLnBrk="1" hangingPunct="1">
              <a:spcBef>
                <a:spcPct val="0"/>
              </a:spcBef>
            </a:pPr>
            <a:r>
              <a:rPr lang="en-AU" b="1" dirty="0" smtClean="0"/>
              <a:t>Pictures 1-3: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Position baby </a:t>
            </a:r>
            <a:r>
              <a:rPr lang="en-AU" b="1" dirty="0" smtClean="0"/>
              <a:t>“back”</a:t>
            </a:r>
            <a:r>
              <a:rPr lang="en-AU" dirty="0" smtClean="0"/>
              <a:t> to sleep (and not on the tummy or side-lying)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b="1" dirty="0" smtClean="0"/>
              <a:t>Pictures 4-5: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Sleep baby at the bottom of the cot so they cannot slip under the covers, with nothing else in the cot except baby and blankets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No pillow, doona, teddies or cot bumpers in the cot as provide additional risks</a:t>
            </a:r>
          </a:p>
        </p:txBody>
      </p:sp>
    </p:spTree>
    <p:extLst>
      <p:ext uri="{BB962C8B-B14F-4D97-AF65-F5344CB8AC3E}">
        <p14:creationId xmlns:p14="http://schemas.microsoft.com/office/powerpoint/2010/main" val="168007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All kids and adults of refugee/asylum seeker background should have a health check at a doctor after arriving in Australia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Ideally soon after arrival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But if you have been here a while, but not had this – still worthwhile doing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FF007-40FE-43AD-8F9B-C8C3E64666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9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Safe sleeping (SIDS advice)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Put baby on their back to sleep - Wrapping helps baby to stay on their back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Don’t overdress baby, the head should not be covered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No Smoking: Quit or do not smoke in the house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29577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Co-sleeping can be safe, but need to use same safe sleeping advice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Many cultures co-sleep with their babies/children and many believe it makes the baby feel safe and secure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It is safe as long as you follow the safe sleeping tips (“back” to sleep; no pillow; no covering of head; smoke free environment) 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Co-sleeping is dangerous if you or your partner smoke or take drugs (including alcohol or sedative medication)</a:t>
            </a:r>
          </a:p>
        </p:txBody>
      </p:sp>
    </p:spTree>
    <p:extLst>
      <p:ext uri="{BB962C8B-B14F-4D97-AF65-F5344CB8AC3E}">
        <p14:creationId xmlns:p14="http://schemas.microsoft.com/office/powerpoint/2010/main" val="1127931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Normally expect 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 words at 1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2 words together at 2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Sentences at 3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Encourage 1</a:t>
            </a:r>
            <a:r>
              <a:rPr lang="en-AU" baseline="30000" dirty="0" smtClean="0"/>
              <a:t>st</a:t>
            </a:r>
            <a:r>
              <a:rPr lang="en-AU" dirty="0" smtClean="0"/>
              <a:t> language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If you are worried about your child’s talking – ask MCHN or doctor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42109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Continue your first language!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This is the most important thing to help your child learn a new language. They need to keep thinking and learning in their mother tongue, to learn well, and its also important for families and culture.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OK to look at pictures and tell a story, it doesn't matter if you can’t read the language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It takes years (for kids and adults) to learn to think in a new language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4BA41-79E8-41CB-B24B-2E383CB5BC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11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Normally expect 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 steps at 1yr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Running well at 2yrs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Balance one leg at 3yrs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If you are worried about your child’s movement – ask MCHN or doctor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56D50-FA8A-4E85-8048-816E41779C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31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 smtClean="0"/>
              <a:t>Baby signs of development (eye contact, turning head towards you, engaging with play)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Talk, sing, read and play with babies too!</a:t>
            </a:r>
          </a:p>
        </p:txBody>
      </p:sp>
    </p:spTree>
    <p:extLst>
      <p:ext uri="{BB962C8B-B14F-4D97-AF65-F5344CB8AC3E}">
        <p14:creationId xmlns:p14="http://schemas.microsoft.com/office/powerpoint/2010/main" val="2931841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Play is important at all ages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By 3 years – pretend play and play with other children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If you are worried about your child’s play, or being scared of other children – ask your MCHN or Doctor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DFD79-9B8F-4962-92C7-83E59E6D70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63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z="1400" b="1" dirty="0" smtClean="0"/>
              <a:t>Limit screen time </a:t>
            </a:r>
            <a:r>
              <a:rPr lang="en-AU" sz="600" dirty="0" smtClean="0"/>
              <a:t>(TV, mobile, computer screen, DVD)</a:t>
            </a:r>
          </a:p>
          <a:p>
            <a:pPr lvl="1" eaLnBrk="1" hangingPunct="1">
              <a:spcBef>
                <a:spcPct val="0"/>
              </a:spcBef>
            </a:pPr>
            <a:r>
              <a:rPr lang="en-AU" dirty="0" smtClean="0"/>
              <a:t>&lt; 2yrs- no screen time</a:t>
            </a:r>
          </a:p>
          <a:p>
            <a:pPr lvl="1" eaLnBrk="1" hangingPunct="1">
              <a:spcBef>
                <a:spcPct val="0"/>
              </a:spcBef>
            </a:pPr>
            <a:r>
              <a:rPr lang="en-AU" dirty="0" smtClean="0"/>
              <a:t>2-5yrs- less 1 hr per day</a:t>
            </a:r>
          </a:p>
          <a:p>
            <a:pPr lvl="1" eaLnBrk="1" hangingPunct="1">
              <a:spcBef>
                <a:spcPct val="0"/>
              </a:spcBef>
            </a:pPr>
            <a:r>
              <a:rPr lang="en-AU" dirty="0" smtClean="0"/>
              <a:t>&gt; 5yrs- less than 2 hrs per day</a:t>
            </a:r>
          </a:p>
        </p:txBody>
      </p:sp>
    </p:spTree>
    <p:extLst>
      <p:ext uri="{BB962C8B-B14F-4D97-AF65-F5344CB8AC3E}">
        <p14:creationId xmlns:p14="http://schemas.microsoft.com/office/powerpoint/2010/main" val="3948656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MCHC - Free service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Supports child’s health and development from birth to school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Supports family in parenting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Consultations with MCHN at:</a:t>
            </a:r>
          </a:p>
          <a:p>
            <a:pPr eaLnBrk="1" hangingPunct="1">
              <a:spcBef>
                <a:spcPct val="0"/>
              </a:spcBef>
            </a:pPr>
            <a:r>
              <a:rPr lang="en-AU" b="1" dirty="0" smtClean="0"/>
              <a:t>2,4,8 </a:t>
            </a:r>
            <a:r>
              <a:rPr lang="en-AU" dirty="0" smtClean="0"/>
              <a:t>wks; </a:t>
            </a:r>
          </a:p>
          <a:p>
            <a:pPr eaLnBrk="1" hangingPunct="1">
              <a:spcBef>
                <a:spcPct val="0"/>
              </a:spcBef>
            </a:pPr>
            <a:r>
              <a:rPr lang="en-AU" b="1" dirty="0" smtClean="0"/>
              <a:t>4, 8,12,18 </a:t>
            </a:r>
            <a:r>
              <a:rPr lang="en-AU" dirty="0" smtClean="0"/>
              <a:t>mths;</a:t>
            </a:r>
          </a:p>
          <a:p>
            <a:pPr eaLnBrk="1" hangingPunct="1">
              <a:spcBef>
                <a:spcPct val="0"/>
              </a:spcBef>
            </a:pPr>
            <a:r>
              <a:rPr lang="en-AU" b="1" dirty="0" smtClean="0"/>
              <a:t>2, 3 ½</a:t>
            </a:r>
            <a:r>
              <a:rPr lang="en-AU" dirty="0" smtClean="0"/>
              <a:t> yrs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Contact local council for nearest MCHC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24 hour MCHN Line  </a:t>
            </a:r>
            <a:r>
              <a:rPr lang="en-AU" b="1" dirty="0" smtClean="0"/>
              <a:t>Tel.132229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77353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Playgroups/parent groups provide support, friendship,</a:t>
            </a:r>
            <a:r>
              <a:rPr lang="en-US" baseline="0" dirty="0" smtClean="0"/>
              <a:t> information a</a:t>
            </a:r>
            <a:r>
              <a:rPr lang="en-US" dirty="0" smtClean="0"/>
              <a:t>nd play mates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1B0123-5ADB-4A0E-8562-525FEE437AED}" type="slidenum">
              <a:rPr lang="en-US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2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Refugee health screening involves: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Blood test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Skin test – to see the person has been in contact with the TB (Tuberculosis) germ (this test does not say whether they are sick with TB)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Poo test – especially if diarrhoea or tummy pain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8AEC2-7E28-428E-BFCD-2A3B1EC6B0B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80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Kinder is important, and helps kids to get ready for school in Australia. All kids should go to kinder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3 year old kinder: 2-4 hours per week as per Kindergarten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4 year old kinder: 15 hours government funded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dirty="0" smtClean="0"/>
              <a:t>Fee subsidy to Refugee/Asylum seeker/Humanitarian visa holders so no or minimal cost only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dirty="0" smtClean="0"/>
              <a:t>Children learn to play, build and create, interact, connect with other’s and their environment, communication skills, responsibilities, sharing and telling stories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dirty="0" smtClean="0"/>
              <a:t>Kinder enrolment needs to be supported at time of settlement – ask your Case Worker</a:t>
            </a:r>
          </a:p>
        </p:txBody>
      </p:sp>
    </p:spTree>
    <p:extLst>
      <p:ext uri="{BB962C8B-B14F-4D97-AF65-F5344CB8AC3E}">
        <p14:creationId xmlns:p14="http://schemas.microsoft.com/office/powerpoint/2010/main" val="2361199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You have a right to an interpreter!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5EC7BC-E246-4724-87C1-E505D7FBFE13}" type="slidenum">
              <a:rPr lang="en-US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8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Immunisation is important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Started early – for babies and young children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 smtClean="0"/>
              <a:t>Sa</a:t>
            </a:r>
            <a:r>
              <a:rPr lang="en-US" dirty="0" smtClean="0"/>
              <a:t>fe and experienced providers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Everyone of refugee/asylum seeker background will need catch-up immunisation (all ages)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BB9617-0AF4-4C38-A84E-5B809090EBA7}" type="slidenum">
              <a:rPr lang="en-US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5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Immunisation for babies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Safe, simple and effective against serious and life threatening illnesses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Assume under immunised and catch-up immunisation is advised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At birth (if born in Australia): 1 needle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At 2,4,6 months: 2 needles and 1 oral vaccine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At 12 mths: 2 needles 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At 18 mths: 1 needle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At 4 years: 1 needle (can be given from 3.5yrs)</a:t>
            </a:r>
          </a:p>
        </p:txBody>
      </p:sp>
    </p:spTree>
    <p:extLst>
      <p:ext uri="{BB962C8B-B14F-4D97-AF65-F5344CB8AC3E}">
        <p14:creationId xmlns:p14="http://schemas.microsoft.com/office/powerpoint/2010/main" val="246396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Catch-up immunisation for older children and adults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Needed for anyone without immunisation paperwork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Usually 3 visits over 4 months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Up to 4 needles a visit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Often less needles</a:t>
            </a:r>
          </a:p>
          <a:p>
            <a:pPr eaLnBrk="1" hangingPunct="1">
              <a:spcBef>
                <a:spcPct val="0"/>
              </a:spcBef>
            </a:pPr>
            <a:r>
              <a:rPr lang="en-AU" b="1" dirty="0" smtClean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236067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>
                <a:solidFill>
                  <a:srgbClr val="FF0000"/>
                </a:solidFill>
              </a:rPr>
              <a:t>Traditional foods with lots grains, vegetables – healthier</a:t>
            </a:r>
          </a:p>
          <a:p>
            <a:pPr eaLnBrk="1" hangingPunct="1">
              <a:spcBef>
                <a:spcPct val="0"/>
              </a:spcBef>
            </a:pPr>
            <a:endParaRPr lang="en-AU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AU" b="1" dirty="0" smtClean="0">
                <a:solidFill>
                  <a:srgbClr val="FF0000"/>
                </a:solidFill>
              </a:rPr>
              <a:t>Easy to eat unhealthy foods and put on too much weight in Australia!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70913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Tap water is safe, healthy and free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Should be the main drink for children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425563"/>
                </a:solidFill>
              </a:rPr>
              <a:t>Avoid sugary soft drinks, fruit juices, sports drinks, energy drinks and flavoured milk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Boil</a:t>
            </a:r>
            <a:r>
              <a:rPr lang="en-US" b="1" baseline="0" dirty="0" smtClean="0"/>
              <a:t> water for children under 1yr of age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18602E-6DDF-4004-9B5D-744D7E73216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7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Breastmilk is the best food for babies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Ideally, Breastmilk only for babies until 6 months, And still is the best milk for up to 12 mths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Breast milk is free, convenient, good for baby, environmentally friendly and lovely 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How long you breastfeed is entirely up to you and your baby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Babies should start some solid food by 6 months, and should be on 3 solids meals a day by 12 months</a:t>
            </a:r>
          </a:p>
        </p:txBody>
      </p:sp>
    </p:spTree>
    <p:extLst>
      <p:ext uri="{BB962C8B-B14F-4D97-AF65-F5344CB8AC3E}">
        <p14:creationId xmlns:p14="http://schemas.microsoft.com/office/powerpoint/2010/main" val="12335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6CCE2-33A5-4060-B8CB-4C58667CD438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AC218-35E4-4A67-88F4-CA2472D17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4187-497B-4FB3-A64F-CB768EA29A02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39566-9281-4D3B-A1AA-849BA2106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24F9-9630-4317-B1F6-D7C1F71F5065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2726-2113-4E45-B0A7-6DE128148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CA0F-B3E3-48D0-8BF8-7C5A0AAE70DE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D60C-157D-4E9F-8B4E-777CBBD7E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F86E-A361-4A41-B5F0-26EFD1EE2654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7A71-6BF9-40EF-A73F-DDEDE0DB6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3038-DC34-4732-A8E1-7E96C898755F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B616-22D6-479C-8A57-1CE6B8E4D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7016-EB71-49CE-AF73-7A48FD3F4A8E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AD1C-669D-45D8-9B34-ADFEDC9D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954F-6D0E-4431-B587-023E05CF4923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0935-AB33-42D2-9BBF-7021F4350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470D-59D3-46C5-8A2D-239908716C0D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2819-187C-4952-A671-45D80D9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FE0B-BEC5-47D6-9735-ED698C9510B0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BA14-6E56-45E3-AA08-C4A0A5CE9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C64F-2A4C-4610-8DF2-8F2B6BE1A11F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8EA0-5169-434C-B8F0-6086195B1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04D91C-F837-47EA-8EF4-B497AA213203}" type="datetimeFigureOut">
              <a:rPr lang="en-US"/>
              <a:pPr>
                <a:defRPr/>
              </a:pPr>
              <a:t>29/01/15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F305F2-D138-441C-A9F1-A715D101B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19.png"/><Relationship Id="rId6" Type="http://schemas.openxmlformats.org/officeDocument/2006/relationships/image" Target="../media/image42.jpe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14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Healthy Children</a:t>
            </a:r>
          </a:p>
        </p:txBody>
      </p:sp>
      <p:pic>
        <p:nvPicPr>
          <p:cNvPr id="1433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6578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323850" y="620713"/>
            <a:ext cx="7786688" cy="720725"/>
          </a:xfrm>
        </p:spPr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Healthy eating</a:t>
            </a:r>
          </a:p>
        </p:txBody>
      </p:sp>
      <p:pic>
        <p:nvPicPr>
          <p:cNvPr id="32770" name="Picture 9" descr="Raising Children Network: the Australian parenting webs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5013325"/>
            <a:ext cx="2905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545013" y="2565400"/>
            <a:ext cx="45878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AU">
                <a:latin typeface="Calibri" pitchFamily="34" charset="0"/>
              </a:rPr>
              <a:t>                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479925" y="2930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>
              <a:latin typeface="Calibri" pitchFamily="34" charset="0"/>
            </a:endParaRPr>
          </a:p>
        </p:txBody>
      </p:sp>
      <p:pic>
        <p:nvPicPr>
          <p:cNvPr id="32773" name="Picture 5" descr="Fruit, vegetable and cereals serving examp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357563"/>
            <a:ext cx="7416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3" descr="Aim for three serves of calcium a day; protein helps baby develop; iron builds healthy blood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773238"/>
            <a:ext cx="5362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4" descr="A range of foods that make suitable solids for babi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1773238"/>
            <a:ext cx="5362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6" descr="Raising Children Network: the Australian parenting webs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692150"/>
            <a:ext cx="2905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Healthy eating</a:t>
            </a:r>
          </a:p>
        </p:txBody>
      </p:sp>
      <p:pic>
        <p:nvPicPr>
          <p:cNvPr id="34818" name="Picture 4" descr="Buy healthy food; let your child choose his healthy lunch box food; include food from the main food group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628775"/>
            <a:ext cx="5362575" cy="1466850"/>
          </a:xfrm>
        </p:spPr>
      </p:pic>
      <p:pic>
        <p:nvPicPr>
          <p:cNvPr id="34819" name="Picture 6" descr="A 'rainbow' lunch box offers different nutrients; cut down on plastic packaging; tap water in a water bottle is the best drink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860800"/>
            <a:ext cx="5362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Raising Children Network: the Australian parenting webs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5805488"/>
            <a:ext cx="2905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Healthy eating</a:t>
            </a:r>
          </a:p>
        </p:txBody>
      </p:sp>
      <p:pic>
        <p:nvPicPr>
          <p:cNvPr id="44037" name="Picture 5" descr="Fruit and vegetables make good finger foo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084763"/>
            <a:ext cx="5362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Good breakfasts include banana porridge, eggs with toast, and smoothies and toa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341438"/>
            <a:ext cx="5362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Sandwiches, wraps, rolls and leftovers like homemade pizza make good lunch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492375"/>
            <a:ext cx="5362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1" descr="Easy dinner suggestions can include baked beans on toast and jam chop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89363"/>
            <a:ext cx="53625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Raising Children Network: the Australian parenting webs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476250"/>
            <a:ext cx="2905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441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205038"/>
            <a:ext cx="398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 b="1">
                <a:solidFill>
                  <a:srgbClr val="11175E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Vitamin D - Rickets</a:t>
            </a:r>
            <a:endParaRPr lang="en-US" sz="3600" b="1">
              <a:solidFill>
                <a:srgbClr val="11175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3891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Open Sans"/>
              </a:rPr>
              <a:t>Vitamin D - risk groups</a:t>
            </a:r>
          </a:p>
        </p:txBody>
      </p:sp>
      <p:pic>
        <p:nvPicPr>
          <p:cNvPr id="4096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89363"/>
            <a:ext cx="3448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557338"/>
            <a:ext cx="34337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716338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7638"/>
            <a:ext cx="4897438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0025" y="1204913"/>
            <a:ext cx="36972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Vitamin D – what to do 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60975"/>
            <a:ext cx="18748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4838" y="5260975"/>
            <a:ext cx="186531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5288" y="4524375"/>
            <a:ext cx="194151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454525" y="5641975"/>
            <a:ext cx="1873250" cy="687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Oral health</a:t>
            </a:r>
          </a:p>
        </p:txBody>
      </p:sp>
      <p:pic>
        <p:nvPicPr>
          <p:cNvPr id="4505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2273300"/>
            <a:ext cx="3378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2273300"/>
            <a:ext cx="385603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Oral health – risk factors</a:t>
            </a:r>
          </a:p>
        </p:txBody>
      </p:sp>
      <p:pic>
        <p:nvPicPr>
          <p:cNvPr id="4710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54175"/>
            <a:ext cx="34972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963" y="1654175"/>
            <a:ext cx="3708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1654175"/>
            <a:ext cx="6921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6213" y="1654175"/>
            <a:ext cx="6921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Open Sans"/>
              </a:rPr>
              <a:t>Oral health</a:t>
            </a:r>
          </a:p>
        </p:txBody>
      </p:sp>
      <p:pic>
        <p:nvPicPr>
          <p:cNvPr id="49154" name="Picture 15" descr="Use circular motions; spit without rinsing; eat a nutritious die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6575" y="3789363"/>
            <a:ext cx="5362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7" descr="Use a smear of toothpaste; stand behind your child and support her chin; check for dec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00213"/>
            <a:ext cx="5362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Raising Children Network: the Australian parenting webs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6030913"/>
            <a:ext cx="2905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9" descr="Parent Cleaning Baby’s Teeth With Soft Clo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628775"/>
            <a:ext cx="2381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0" descr="National Institutes of Health (NIH) - Turning Discovery Into Heal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6021388"/>
            <a:ext cx="3724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Safe Sleeping </a:t>
            </a:r>
          </a:p>
        </p:txBody>
      </p:sp>
      <p:pic>
        <p:nvPicPr>
          <p:cNvPr id="51202" name="Picture 5" descr="Put babies on their back to sleep, not on their tummy or sid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68500"/>
            <a:ext cx="622776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7" descr="Sleep baby at the bottom of the cot; remove any pillows, toys or soft furnishings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076700"/>
            <a:ext cx="62642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8" descr="Raising Children Network: the Australian parenting webs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268413"/>
            <a:ext cx="2905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1635125"/>
            <a:ext cx="33067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 checks</a:t>
            </a:r>
          </a:p>
        </p:txBody>
      </p:sp>
      <p:sp>
        <p:nvSpPr>
          <p:cNvPr id="7" name="Bent Arrow 6"/>
          <p:cNvSpPr/>
          <p:nvPr/>
        </p:nvSpPr>
        <p:spPr>
          <a:xfrm>
            <a:off x="671513" y="2640013"/>
            <a:ext cx="1544637" cy="796925"/>
          </a:xfrm>
          <a:prstGeom prst="bentArrow">
            <a:avLst/>
          </a:prstGeom>
          <a:solidFill>
            <a:srgbClr val="008000">
              <a:alpha val="6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730750" y="3038475"/>
            <a:ext cx="1468438" cy="3984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1450" y="2085975"/>
            <a:ext cx="1941513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Safe Sleeping</a:t>
            </a:r>
          </a:p>
        </p:txBody>
      </p:sp>
      <p:pic>
        <p:nvPicPr>
          <p:cNvPr id="53250" name="Picture 5" descr="Do wrap baby; don't overdress baby; don't smoke near baby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276475"/>
            <a:ext cx="801211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6" descr="Raising Children Network: the Australian parenting webs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765175"/>
            <a:ext cx="2905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Co-sleeping</a:t>
            </a:r>
          </a:p>
        </p:txBody>
      </p:sp>
      <p:pic>
        <p:nvPicPr>
          <p:cNvPr id="5529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200" y="1651000"/>
            <a:ext cx="5435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Development - talking</a:t>
            </a:r>
          </a:p>
        </p:txBody>
      </p:sp>
      <p:sp>
        <p:nvSpPr>
          <p:cNvPr id="57346" name="AutoShape 5" descr="9k=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Calibri" pitchFamily="34" charset="0"/>
            </a:endParaRPr>
          </a:p>
        </p:txBody>
      </p:sp>
      <p:sp>
        <p:nvSpPr>
          <p:cNvPr id="57347" name="AutoShape 7" descr="9k=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Calibri" pitchFamily="34" charset="0"/>
            </a:endParaRPr>
          </a:p>
        </p:txBody>
      </p:sp>
      <p:sp>
        <p:nvSpPr>
          <p:cNvPr id="57348" name="AutoShape 9" descr="9k=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Calibri" pitchFamily="34" charset="0"/>
            </a:endParaRPr>
          </a:p>
        </p:txBody>
      </p:sp>
      <p:sp>
        <p:nvSpPr>
          <p:cNvPr id="57349" name="AutoShape 11" descr="9k=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Calibri" pitchFamily="34" charset="0"/>
            </a:endParaRPr>
          </a:p>
        </p:txBody>
      </p:sp>
      <p:sp>
        <p:nvSpPr>
          <p:cNvPr id="57350" name="AutoShape 13" descr="9k=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Calibri" pitchFamily="34" charset="0"/>
            </a:endParaRPr>
          </a:p>
        </p:txBody>
      </p:sp>
      <p:pic>
        <p:nvPicPr>
          <p:cNvPr id="57351" name="Picture 15" descr="2010-03-01-News-bilingualism-boos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4311650"/>
            <a:ext cx="3905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350" y="1644650"/>
            <a:ext cx="401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TextBox 10"/>
          <p:cNvSpPr txBox="1">
            <a:spLocks noChangeArrowheads="1"/>
          </p:cNvSpPr>
          <p:nvPr/>
        </p:nvSpPr>
        <p:spPr bwMode="auto">
          <a:xfrm>
            <a:off x="1303338" y="4583113"/>
            <a:ext cx="2533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1 y</a:t>
            </a:r>
          </a:p>
        </p:txBody>
      </p:sp>
      <p:pic>
        <p:nvPicPr>
          <p:cNvPr id="57354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1025" y="1644650"/>
            <a:ext cx="2540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927100"/>
            <a:ext cx="5397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Development - movement</a:t>
            </a:r>
          </a:p>
        </p:txBody>
      </p:sp>
      <p:pic>
        <p:nvPicPr>
          <p:cNvPr id="6144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1417638"/>
            <a:ext cx="281622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62100"/>
            <a:ext cx="2730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5538" y="1439863"/>
            <a:ext cx="2481262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457200" y="5627688"/>
            <a:ext cx="2533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1 y</a:t>
            </a:r>
          </a:p>
        </p:txBody>
      </p:sp>
      <p:sp>
        <p:nvSpPr>
          <p:cNvPr id="61446" name="TextBox 8"/>
          <p:cNvSpPr txBox="1">
            <a:spLocks noChangeArrowheads="1"/>
          </p:cNvSpPr>
          <p:nvPr/>
        </p:nvSpPr>
        <p:spPr bwMode="auto">
          <a:xfrm>
            <a:off x="3397250" y="5608638"/>
            <a:ext cx="2533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2 y</a:t>
            </a:r>
          </a:p>
        </p:txBody>
      </p:sp>
      <p:sp>
        <p:nvSpPr>
          <p:cNvPr id="61447" name="TextBox 9"/>
          <p:cNvSpPr txBox="1">
            <a:spLocks noChangeArrowheads="1"/>
          </p:cNvSpPr>
          <p:nvPr/>
        </p:nvSpPr>
        <p:spPr bwMode="auto">
          <a:xfrm>
            <a:off x="6205538" y="5662613"/>
            <a:ext cx="2533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3 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Development - Play</a:t>
            </a:r>
          </a:p>
        </p:txBody>
      </p:sp>
      <p:pic>
        <p:nvPicPr>
          <p:cNvPr id="63490" name="Picture 7" descr="Attention cues include making eye contact, turning head and eyes towards you and reaching ou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879725"/>
            <a:ext cx="5362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6" descr="Raising Children Network: the Australian parenting webs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1063" y="1838325"/>
            <a:ext cx="2905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Development - Play</a:t>
            </a:r>
          </a:p>
        </p:txBody>
      </p:sp>
      <p:pic>
        <p:nvPicPr>
          <p:cNvPr id="6553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1231900"/>
            <a:ext cx="500856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3813" y="3154363"/>
            <a:ext cx="4040187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Development</a:t>
            </a:r>
          </a:p>
        </p:txBody>
      </p:sp>
      <p:pic>
        <p:nvPicPr>
          <p:cNvPr id="67586" name="Picture 5" descr="ANd9GcRhQqroto8EFfqmnYOkoV5xGoVU3pL5wt5ptx_xIoqVPfdr4pY2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813" y="1585913"/>
            <a:ext cx="322262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7" descr="ANd9GcSc6O8HKgpg8T6vVUS368czIJWA0yYYkSe9n2h7KLzPP5IKCU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85913"/>
            <a:ext cx="3249613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9" descr="ANd9GcSYj67-kQW09pP0Z8j81Z5HLCDz3jIg7-MIqGjodBRqr_MYJQP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0" y="501015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3438" y="5010150"/>
            <a:ext cx="6905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7363" y="1482725"/>
            <a:ext cx="2273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Maternal and Child Health Centre</a:t>
            </a:r>
          </a:p>
        </p:txBody>
      </p:sp>
      <p:pic>
        <p:nvPicPr>
          <p:cNvPr id="69634" name="Picture 5" descr="ChildrenFamilyMaternalChild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924175"/>
            <a:ext cx="23971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7" descr="Baby with Maternal Child Health Nurse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628775"/>
            <a:ext cx="25908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Open Sans"/>
              </a:rPr>
              <a:t>Play group</a:t>
            </a:r>
          </a:p>
        </p:txBody>
      </p:sp>
      <p:pic>
        <p:nvPicPr>
          <p:cNvPr id="7168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4930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 checks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825" y="1417638"/>
            <a:ext cx="32035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" y="1417638"/>
            <a:ext cx="44958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925" y="4383088"/>
            <a:ext cx="26384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Kinder</a:t>
            </a:r>
          </a:p>
        </p:txBody>
      </p:sp>
      <p:pic>
        <p:nvPicPr>
          <p:cNvPr id="73730" name="Picture 5" descr="ANd9GcRj5NF1BcNNkb02RtwlfvlhgPiUqwjDWwqFfK1Cw3HHKmpe_T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73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7" descr="ANd9GcQyxgqlhR7XNowsUi-6HFYBOw9nlDSK-oeIDOtTU2UT_dqgDzw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9338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11" descr="ANd9GcSUfioDVnrjvc7DhDf1ztpx6CLSg1t9giurogixYs7MwIaQ8wf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565400"/>
            <a:ext cx="3305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825500"/>
            <a:ext cx="52578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Open Sans"/>
              </a:rPr>
              <a:t>Immunisation </a:t>
            </a: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3" y="3016250"/>
            <a:ext cx="43068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16250"/>
            <a:ext cx="3479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Immunisation</a:t>
            </a:r>
          </a:p>
        </p:txBody>
      </p:sp>
      <p:pic>
        <p:nvPicPr>
          <p:cNvPr id="22530" name="Picture 10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3132138" y="1773238"/>
            <a:ext cx="16525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2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4787900" y="1773238"/>
            <a:ext cx="16525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Rectangle 14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7786687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 smtClean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 smtClean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AU" dirty="0" smtClean="0">
                <a:latin typeface="Open Sans" charset="0"/>
              </a:rPr>
              <a:t>2</a:t>
            </a:r>
            <a:r>
              <a:rPr lang="en-AU" dirty="0">
                <a:latin typeface="Open Sans" charset="0"/>
              </a:rPr>
              <a:t>, 4, 6 mths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AU" dirty="0" smtClean="0">
                <a:latin typeface="Open Sans" charset="0"/>
              </a:rPr>
              <a:t>12 mths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 smtClean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 smtClean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AU" dirty="0" smtClean="0">
                <a:latin typeface="Open Sans" charset="0"/>
              </a:rPr>
              <a:t>18mo</a:t>
            </a:r>
            <a:endParaRPr lang="en-AU" dirty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 smtClean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AU" dirty="0">
                <a:latin typeface="Open Sans" charset="0"/>
              </a:rPr>
              <a:t>3</a:t>
            </a:r>
            <a:r>
              <a:rPr lang="en-AU" dirty="0" smtClean="0">
                <a:latin typeface="Open Sans" charset="0"/>
              </a:rPr>
              <a:t> </a:t>
            </a:r>
            <a:r>
              <a:rPr lang="en-AU" dirty="0">
                <a:latin typeface="Open Sans" charset="0"/>
              </a:rPr>
              <a:t>½ </a:t>
            </a:r>
            <a:r>
              <a:rPr lang="en-AU" dirty="0" smtClean="0">
                <a:latin typeface="Open Sans" charset="0"/>
              </a:rPr>
              <a:t>- 4 years</a:t>
            </a:r>
            <a:endParaRPr lang="en-AU" dirty="0">
              <a:latin typeface="Open Sans" charset="0"/>
            </a:endParaRPr>
          </a:p>
        </p:txBody>
      </p:sp>
      <p:pic>
        <p:nvPicPr>
          <p:cNvPr id="22533" name="Picture 16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3132138" y="3040063"/>
            <a:ext cx="16525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7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3284538" y="5400675"/>
            <a:ext cx="16525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9" descr="ANd9GcSz7xBByUD1zuiJ96eCO-zzMjai-rFlJezTpNdBQ0ekcgSqizZC"/>
          <p:cNvPicPr>
            <a:picLocks noChangeAspect="1" noChangeArrowheads="1"/>
          </p:cNvPicPr>
          <p:nvPr/>
        </p:nvPicPr>
        <p:blipFill>
          <a:blip r:embed="rId4"/>
          <a:srcRect l="5438" r="20393"/>
          <a:stretch>
            <a:fillRect/>
          </a:stretch>
        </p:blipFill>
        <p:spPr bwMode="auto">
          <a:xfrm>
            <a:off x="6804025" y="1143000"/>
            <a:ext cx="196373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5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5151438" y="2867025"/>
            <a:ext cx="16525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5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3132138" y="4133850"/>
            <a:ext cx="16525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Immunisation  catch-up</a:t>
            </a:r>
          </a:p>
        </p:txBody>
      </p:sp>
      <p:pic>
        <p:nvPicPr>
          <p:cNvPr id="24578" name="Picture 10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2306638" y="1773238"/>
            <a:ext cx="1651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2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3960813" y="1773238"/>
            <a:ext cx="1654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Rectangle 14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7786687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AU" dirty="0" smtClean="0">
                <a:latin typeface="Open Sans" charset="0"/>
              </a:rPr>
              <a:t>Visit 1</a:t>
            </a:r>
            <a:endParaRPr lang="en-AU" dirty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 smtClean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AU" dirty="0" smtClean="0">
                <a:latin typeface="Open Sans" charset="0"/>
              </a:rPr>
              <a:t>Visit 2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 smtClean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latin typeface="Open San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AU" dirty="0" smtClean="0">
                <a:latin typeface="Open Sans" charset="0"/>
              </a:rPr>
              <a:t>Visit 3</a:t>
            </a:r>
            <a:endParaRPr lang="en-AU" dirty="0">
              <a:latin typeface="Open Sans" charset="0"/>
            </a:endParaRPr>
          </a:p>
        </p:txBody>
      </p:sp>
      <p:pic>
        <p:nvPicPr>
          <p:cNvPr id="24581" name="Picture 15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4102100" y="3500438"/>
            <a:ext cx="16525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6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2011363" y="3500438"/>
            <a:ext cx="16525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7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2011363" y="5084763"/>
            <a:ext cx="16525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5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5864225" y="3500438"/>
            <a:ext cx="16525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5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5754688" y="1773238"/>
            <a:ext cx="16525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5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3895725" y="5084763"/>
            <a:ext cx="16525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5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7427913" y="1773238"/>
            <a:ext cx="1654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5" descr="ANd9GcQEJryZWBCsCDn-cO-CfpZy6U7Jrs-wWS4neTCyuV5boSyhGmyt"/>
          <p:cNvPicPr>
            <a:picLocks noChangeAspect="1" noChangeArrowheads="1"/>
          </p:cNvPicPr>
          <p:nvPr/>
        </p:nvPicPr>
        <p:blipFill>
          <a:blip r:embed="rId3"/>
          <a:srcRect l="13228"/>
          <a:stretch>
            <a:fillRect/>
          </a:stretch>
        </p:blipFill>
        <p:spPr bwMode="auto">
          <a:xfrm>
            <a:off x="7366000" y="3500438"/>
            <a:ext cx="16525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Healthy eating</a:t>
            </a:r>
          </a:p>
        </p:txBody>
      </p:sp>
      <p:pic>
        <p:nvPicPr>
          <p:cNvPr id="26626" name="Picture 5" descr="ANd9GcT2VhZhgqoYIVKkiy1BB8As_o5-MO6sZ1O3UxnZyvuYJAswzWls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628775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7" descr="Z"/>
          <p:cNvSpPr>
            <a:spLocks noChangeAspect="1" noChangeArrowheads="1"/>
          </p:cNvSpPr>
          <p:nvPr/>
        </p:nvSpPr>
        <p:spPr bwMode="auto">
          <a:xfrm>
            <a:off x="176213" y="46038"/>
            <a:ext cx="51149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Calibri" pitchFamily="34" charset="0"/>
            </a:endParaRPr>
          </a:p>
        </p:txBody>
      </p:sp>
      <p:sp>
        <p:nvSpPr>
          <p:cNvPr id="26628" name="AutoShape 9" descr="Z"/>
          <p:cNvSpPr>
            <a:spLocks noChangeAspect="1" noChangeArrowheads="1"/>
          </p:cNvSpPr>
          <p:nvPr/>
        </p:nvSpPr>
        <p:spPr bwMode="auto">
          <a:xfrm>
            <a:off x="179388" y="0"/>
            <a:ext cx="51149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Calibri" pitchFamily="34" charset="0"/>
            </a:endParaRPr>
          </a:p>
        </p:txBody>
      </p:sp>
      <p:pic>
        <p:nvPicPr>
          <p:cNvPr id="26629" name="Picture 11" descr="ANd9GcQPtta69Tw7Yj1vzC32Pol5WEcyc2hdyHmhVs8Y2O0aN0W75kVP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362075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13" descr="9k=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Calibri" pitchFamily="34" charset="0"/>
            </a:endParaRPr>
          </a:p>
        </p:txBody>
      </p:sp>
      <p:sp>
        <p:nvSpPr>
          <p:cNvPr id="26631" name="AutoShape 15" descr="9k=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Calibri" pitchFamily="34" charset="0"/>
            </a:endParaRPr>
          </a:p>
        </p:txBody>
      </p:sp>
      <p:sp>
        <p:nvSpPr>
          <p:cNvPr id="26632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Calibri" pitchFamily="34" charset="0"/>
            </a:endParaRPr>
          </a:p>
        </p:txBody>
      </p:sp>
      <p:pic>
        <p:nvPicPr>
          <p:cNvPr id="26633" name="Picture 21" descr="ANd9GcTX4HQktli2VJE8m3XctehxT0HDoHUe00Er04NeozIDXtaYFk3--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3975" y="3794125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9913" y="3884613"/>
            <a:ext cx="6905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0475" y="1628775"/>
            <a:ext cx="565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2813" y="1417638"/>
            <a:ext cx="5635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79963" y="3884613"/>
            <a:ext cx="3708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6213" y="4318000"/>
            <a:ext cx="6921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is safe</a:t>
            </a:r>
          </a:p>
        </p:txBody>
      </p:sp>
      <p:pic>
        <p:nvPicPr>
          <p:cNvPr id="2867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93900"/>
            <a:ext cx="2882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3538" y="1993900"/>
            <a:ext cx="5635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Open Sans"/>
              </a:rPr>
              <a:t>Breastfeeding</a:t>
            </a:r>
          </a:p>
        </p:txBody>
      </p:sp>
      <p:pic>
        <p:nvPicPr>
          <p:cNvPr id="30722" name="Picture 8" descr="http://farm3.static.flickr.com/2221/2530902082_cf8cd268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33375"/>
            <a:ext cx="40894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1700</Words>
  <Application>Microsoft Macintosh PowerPoint</Application>
  <PresentationFormat>On-screen Show (4:3)</PresentationFormat>
  <Paragraphs>242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Healthy Children</vt:lpstr>
      <vt:lpstr>Health checks</vt:lpstr>
      <vt:lpstr>Health checks</vt:lpstr>
      <vt:lpstr>Immunisation </vt:lpstr>
      <vt:lpstr>Immunisation</vt:lpstr>
      <vt:lpstr>Immunisation  catch-up</vt:lpstr>
      <vt:lpstr>Healthy eating</vt:lpstr>
      <vt:lpstr>Water is safe</vt:lpstr>
      <vt:lpstr>Breastfeeding</vt:lpstr>
      <vt:lpstr>Healthy eating</vt:lpstr>
      <vt:lpstr>Healthy eating</vt:lpstr>
      <vt:lpstr>Healthy eating</vt:lpstr>
      <vt:lpstr>PowerPoint Presentation</vt:lpstr>
      <vt:lpstr>Vitamin D - risk groups</vt:lpstr>
      <vt:lpstr>Vitamin D – what to do </vt:lpstr>
      <vt:lpstr>Oral health</vt:lpstr>
      <vt:lpstr>Oral health – risk factors</vt:lpstr>
      <vt:lpstr>Oral health</vt:lpstr>
      <vt:lpstr>Safe Sleeping </vt:lpstr>
      <vt:lpstr>Safe Sleeping</vt:lpstr>
      <vt:lpstr>Co-sleeping</vt:lpstr>
      <vt:lpstr>Development - talking</vt:lpstr>
      <vt:lpstr>PowerPoint Presentation</vt:lpstr>
      <vt:lpstr>Development - movement</vt:lpstr>
      <vt:lpstr>Development - Play</vt:lpstr>
      <vt:lpstr>Development - Play</vt:lpstr>
      <vt:lpstr>Development</vt:lpstr>
      <vt:lpstr>Maternal and Child Health Centre</vt:lpstr>
      <vt:lpstr>Play group</vt:lpstr>
      <vt:lpstr>Kinder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Children</dc:title>
  <dc:creator>Georgia Paxton</dc:creator>
  <cp:lastModifiedBy>Shidan Tosif</cp:lastModifiedBy>
  <cp:revision>29</cp:revision>
  <dcterms:created xsi:type="dcterms:W3CDTF">2013-11-16T10:13:12Z</dcterms:created>
  <dcterms:modified xsi:type="dcterms:W3CDTF">2015-01-29T03:45:29Z</dcterms:modified>
</cp:coreProperties>
</file>